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7" r:id="rId2"/>
    <p:sldId id="268" r:id="rId3"/>
    <p:sldId id="269" r:id="rId4"/>
    <p:sldId id="270" r:id="rId5"/>
    <p:sldId id="271" r:id="rId6"/>
    <p:sldId id="272" r:id="rId7"/>
    <p:sldId id="273" r:id="rId8"/>
    <p:sldId id="267" r:id="rId9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377F"/>
    <a:srgbClr val="BA000D"/>
    <a:srgbClr val="02377E"/>
    <a:srgbClr val="FFFFFF"/>
    <a:srgbClr val="CAEEFB"/>
    <a:srgbClr val="FF8585"/>
    <a:srgbClr val="FFC7C7"/>
    <a:srgbClr val="FE646F"/>
    <a:srgbClr val="D9B1EE"/>
    <a:srgbClr val="FFE1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37" autoAdjust="0"/>
    <p:restoredTop sz="94660"/>
  </p:normalViewPr>
  <p:slideViewPr>
    <p:cSldViewPr snapToGrid="0">
      <p:cViewPr>
        <p:scale>
          <a:sx n="100" d="100"/>
          <a:sy n="100" d="100"/>
        </p:scale>
        <p:origin x="85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42804E-B0F6-4C04-8ADF-AB349987D9B0}" type="datetimeFigureOut">
              <a:rPr lang="en-AT" smtClean="0"/>
              <a:t>02/12/2024</a:t>
            </a:fld>
            <a:endParaRPr lang="en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89871-B4B1-49D6-BB57-C12488B98C12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72464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[1] </a:t>
            </a:r>
            <a:r>
              <a:rPr lang="en-AT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Erdmann, Andreas. </a:t>
            </a:r>
            <a:r>
              <a:rPr lang="en-AT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Optical and EUV Lithography: A </a:t>
            </a:r>
            <a:r>
              <a:rPr lang="en-AT" sz="1800" i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Modeling</a:t>
            </a:r>
            <a:r>
              <a:rPr lang="en-AT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Perspective</a:t>
            </a:r>
            <a:r>
              <a:rPr lang="en-AT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SPIE--The International Society for Optical Engineering, 2021.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747174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E4AA-2710-6246-CD33-5E960F35E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A2ECFD-BAD2-F68E-BAFC-3DE7AE335A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8D79BDF-87F2-034B-9F71-9A9C3EE60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[2] </a:t>
            </a:r>
            <a:r>
              <a:rPr lang="en-GB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TRUMPFtube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https://www.youtube.com/watch?v=NHSR6AHNiDs</a:t>
            </a:r>
            <a:endParaRPr lang="en-A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BAA9EF-97A0-8401-7ABA-57570959D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2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44259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E4AA-2710-6246-CD33-5E960F35E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A2ECFD-BAD2-F68E-BAFC-3DE7AE335A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8D79BDF-87F2-034B-9F71-9A9C3EE60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[3] </a:t>
            </a:r>
            <a:r>
              <a:rPr lang="en-GB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TRUMPFtube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https://www.youtube.com/watch?v=NHSR6AHNiDs</a:t>
            </a:r>
            <a:endParaRPr lang="en-A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BAA9EF-97A0-8401-7ABA-57570959D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3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653039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E4AA-2710-6246-CD33-5E960F35E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A2ECFD-BAD2-F68E-BAFC-3DE7AE335A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8D79BDF-87F2-034B-9F71-9A9C3EE60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[4] </a:t>
            </a:r>
            <a:r>
              <a:rPr lang="en-GB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TRUMPFtube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https://www.youtube.com/watch?v=NHSR6AHNiDs</a:t>
            </a:r>
            <a:endParaRPr lang="en-A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BAA9EF-97A0-8401-7ABA-57570959D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4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95244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E4AA-2710-6246-CD33-5E960F35E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A2ECFD-BAD2-F68E-BAFC-3DE7AE335A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8D79BDF-87F2-034B-9F71-9A9C3EE60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[5] </a:t>
            </a:r>
            <a:r>
              <a:rPr lang="en-GB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TRUMPFtube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https://www.youtube.com/watch?v=NHSR6AHNiDs</a:t>
            </a:r>
            <a:endParaRPr lang="en-A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BAA9EF-97A0-8401-7ABA-57570959D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5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653616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E4AA-2710-6246-CD33-5E960F35E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A2ECFD-BAD2-F68E-BAFC-3DE7AE335A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8D79BDF-87F2-034B-9F71-9A9C3EE60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[6] </a:t>
            </a:r>
            <a:r>
              <a:rPr lang="en-GB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TRUMPFtube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https://www.youtube.com/watch?v=NHSR6AHNiDs</a:t>
            </a:r>
            <a:endParaRPr lang="en-A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BAA9EF-97A0-8401-7ABA-57570959D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6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5931583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E4AA-2710-6246-CD33-5E960F35E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A2ECFD-BAD2-F68E-BAFC-3DE7AE335A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8D79BDF-87F2-034B-9F71-9A9C3EE60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[7] Canon Global: https://global.canon/en/technology/s_labo/light/003/09.html</a:t>
            </a:r>
            <a:endParaRPr lang="en-A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BAA9EF-97A0-8401-7ABA-57570959D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7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8528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8DBDA2-716A-4F3A-F95E-933C5615AA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D33113B-4286-5CF6-7235-927356454D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41BD03-09B3-C75F-C1CE-0F9DCBE31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DD13D-4EDD-4EA7-A402-EA04C10B69D2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A77E68-58E4-9C5E-8EEA-D9968648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0845C7-BD71-D484-8942-A51514AAC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6059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24253F-C51A-CAC1-D087-5F983FC80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42BC948-73C1-D9B3-9AEF-68D1624291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F71493-04A7-6B8D-88EC-1F3ECA9E8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86DBB-B37E-4864-A089-0EBF7D4A9E65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5FF108-1137-0309-BCC2-30658F1E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FB11C7-5EAA-0710-C266-8A035DFC7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547643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07546CB-6F22-7DBE-49CE-AB620B4BA2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9095486-4FC6-0A99-F0F9-EC900B95E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C71D36-714C-203C-899D-176826DB5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EE79-F2F5-4C80-BFB3-7953CE4EEE99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D96166-6308-FEE3-E104-A15EFFBEE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0DE93ED-9731-4AB1-5C02-82D9F5A0B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72502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ABB482-FEA5-4143-8898-014973A73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68B98C-BA93-366C-9AAE-75FFAAA04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470117-58D5-18AA-BE35-B7494ADE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72602-D718-4DD0-B1DA-C09C9F2F43AD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D412A2-D8EA-95D8-5CDD-05B6EF2BE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9B372D-1330-479A-639F-6333409F3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26748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2ADFD-FF4D-0217-AEC1-2D751D7EF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D13CD6D-E6C7-5D94-4D5A-95D73C76A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DBE8F7-C17F-5971-8A6C-EBF0843D3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D680-E00E-4779-9E23-716DA64EE385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F0BDEB-20E7-7D1A-37E5-40458BEEF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3726D6-69D3-252C-351D-DAE2B8CEA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678999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099A1A-B0B9-DE71-D0A7-7682CB26F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EE31D93-0010-79E2-284A-B4E8B1AE4B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7CC12C7-1081-5748-3C9B-58939DBD60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F3FB2E-4F52-912F-C1A9-96CC6753F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5104-4FD3-4694-B695-47B2F79AADB8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ACF2FB-D02E-26F5-A01F-0EE70D13D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D463E9-89D2-169D-4039-2727B8964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905032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C6A874-A31B-0C06-05B7-4A017A94A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F3FB19F-B963-4BDA-DEE6-EC361E11F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E54E2D6-F959-4689-EA5F-15931A5CF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8688A79-8D94-07F8-94D8-82F5132310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60BA2A3-00F5-411F-C2EB-1395C88F69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9EAE631-5955-69EE-5E8E-1F7CCBF56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EE671-B35D-4AAA-803F-8CB2525F3C76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7296DB1-9E0A-7E0F-953E-5838D0310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96C3011-5894-43DB-241E-1F3B5BEB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13515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755260-89E4-6D88-6319-521D5FA0E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F2F8C74-710D-6AF1-83CE-2C42FE76C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DD47F-B183-45F7-965B-A6CD646A165A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12B74F6-588C-93C7-48AE-7C823BB5E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1236E3D-A5C7-D669-4D25-B61EA69C2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7343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FAF6048-957A-B3D5-3CF2-7F177DE33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33A7-68BC-4B2E-BD65-756EA385505D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F1FD818-869C-181A-B62E-A2C624E62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4F0190-227E-14A7-9673-9B990442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25767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39D3C-04E5-04AE-DB7F-BD018ABAE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37551D-8F39-48BC-F81C-B590B390E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E3251CB-65B8-A665-EC73-9FFBBD8CC5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3F4EEA-3656-22A6-B67D-72EDDB45C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3148C-2E76-42DB-9E85-2667E05B97FC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A0DF7D1-3B53-F255-8CD5-C02A4BCF5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A39A2F4-422D-E3F8-A2AE-7A8CB379E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99909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253431-7409-F27C-6C34-8D1B70984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6BECB18-85DB-752A-B20A-0F02CAF349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361142B-59CA-520B-5057-3AB384810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A70AE3-F965-3BFF-581D-35CFC1388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408A3-983C-426D-BB98-4C9E1757EE5D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72BF3E-7740-A724-5349-92AA8F05C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5270AA-F5B1-A3B8-AAD6-76F6592AB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046647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107A9140-FF8E-89E4-CF49-02B6AB4BD24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7013" y="3494814"/>
            <a:ext cx="3363186" cy="3363186"/>
          </a:xfrm>
          <a:prstGeom prst="rect">
            <a:avLst/>
          </a:prstGeom>
        </p:spPr>
      </p:pic>
      <p:sp>
        <p:nvSpPr>
          <p:cNvPr id="25" name="Untertitel 2">
            <a:extLst>
              <a:ext uri="{FF2B5EF4-FFF2-40B4-BE49-F238E27FC236}">
                <a16:creationId xmlns:a16="http://schemas.microsoft.com/office/drawing/2014/main" id="{A6972A4A-CF00-0A56-2C31-0B11568CCD5A}"/>
              </a:ext>
            </a:extLst>
          </p:cNvPr>
          <p:cNvSpPr txBox="1">
            <a:spLocks/>
          </p:cNvSpPr>
          <p:nvPr userDrawn="1"/>
        </p:nvSpPr>
        <p:spPr>
          <a:xfrm>
            <a:off x="9772650" y="78094"/>
            <a:ext cx="2419350" cy="33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02/12/2024 16:30</a:t>
            </a:r>
            <a:endParaRPr kumimoji="0" lang="en-AT" altLang="en-AT" sz="16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+mj-lt"/>
            </a:endParaRPr>
          </a:p>
        </p:txBody>
      </p:sp>
      <p:sp>
        <p:nvSpPr>
          <p:cNvPr id="26" name="Untertitel 2">
            <a:extLst>
              <a:ext uri="{FF2B5EF4-FFF2-40B4-BE49-F238E27FC236}">
                <a16:creationId xmlns:a16="http://schemas.microsoft.com/office/drawing/2014/main" id="{7B3FFE21-0D9C-1BFB-B562-3F230E56B8E8}"/>
              </a:ext>
            </a:extLst>
          </p:cNvPr>
          <p:cNvSpPr txBox="1">
            <a:spLocks/>
          </p:cNvSpPr>
          <p:nvPr userDrawn="1"/>
        </p:nvSpPr>
        <p:spPr>
          <a:xfrm>
            <a:off x="0" y="78095"/>
            <a:ext cx="2943225" cy="33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Engineering Optics</a:t>
            </a:r>
            <a:endParaRPr kumimoji="0" lang="en-AT" altLang="en-AT" sz="1600" b="1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+mj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DD4554C3-E6F6-00CA-64F7-323327EA88D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6184"/>
            <a:ext cx="1981200" cy="345005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419C6AD-DAD0-18EC-B822-EBE349D37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50033F-D047-DA6F-F722-9F06DA423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F54700-D1CD-C52F-932A-60F026D19D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64F85F-0FD6-418D-B433-35980D607302}" type="datetime8">
              <a:rPr lang="en-AT" smtClean="0"/>
              <a:t>02/12/2024 15:45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85C55E-71B9-ECB8-10A4-0091257AC8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F116B1-1672-590A-C5C5-5C2451EC1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31501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lexteboul/diabetes-health-indicators-dataset" TargetMode="External"/><Relationship Id="rId7" Type="http://schemas.openxmlformats.org/officeDocument/2006/relationships/hyperlink" Target="https://www.geeksforgeeks.org/random-forest-algorithm-in-machine-learning/" TargetMode="External"/><Relationship Id="rId2" Type="http://schemas.openxmlformats.org/officeDocument/2006/relationships/hyperlink" Target="https://www.kaggle.com/datasets/cdc/behavioral-risk-factor-surveillance-syst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mbalanced-learn.org/stable/under_sampling.html" TargetMode="External"/><Relationship Id="rId5" Type="http://schemas.openxmlformats.org/officeDocument/2006/relationships/hyperlink" Target="https://scikit-learn.org/" TargetMode="External"/><Relationship Id="rId4" Type="http://schemas.openxmlformats.org/officeDocument/2006/relationships/hyperlink" Target="https://www.youtube.com/playlist?list=PLoROMvodv4rPP6braWoRt5UCXYZ71GZI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30F7A03-8D15-A8D2-A024-9A7C0CDD4B6F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Application and Industry Adoption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A7BFFC7-5A0B-9948-E426-B06A5073D5CD}"/>
              </a:ext>
            </a:extLst>
          </p:cNvPr>
          <p:cNvSpPr txBox="1"/>
          <p:nvPr/>
        </p:nvSpPr>
        <p:spPr>
          <a:xfrm>
            <a:off x="66674" y="1276350"/>
            <a:ext cx="11972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important role in </a:t>
            </a:r>
            <a:r>
              <a:rPr lang="en-GB" sz="2000" b="1" dirty="0">
                <a:latin typeface="+mj-lt"/>
              </a:rPr>
              <a:t>semiconductor industry</a:t>
            </a:r>
            <a:endParaRPr lang="en-GB" sz="2000" dirty="0">
              <a:latin typeface="+mj-lt"/>
            </a:endParaRPr>
          </a:p>
        </p:txBody>
      </p:sp>
      <p:sp>
        <p:nvSpPr>
          <p:cNvPr id="61" name="Foliennummernplatzhalter 60">
            <a:extLst>
              <a:ext uri="{FF2B5EF4-FFF2-40B4-BE49-F238E27FC236}">
                <a16:creationId xmlns:a16="http://schemas.microsoft.com/office/drawing/2014/main" id="{2BF672D8-C574-5A7E-59FA-BD20CBB6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</a:t>
            </a:fld>
            <a:endParaRPr lang="en-AT"/>
          </a:p>
        </p:txBody>
      </p:sp>
      <p:grpSp>
        <p:nvGrpSpPr>
          <p:cNvPr id="64" name="Gruppieren 63">
            <a:extLst>
              <a:ext uri="{FF2B5EF4-FFF2-40B4-BE49-F238E27FC236}">
                <a16:creationId xmlns:a16="http://schemas.microsoft.com/office/drawing/2014/main" id="{2AD01194-A771-3605-79AC-010639AD3DA1}"/>
              </a:ext>
            </a:extLst>
          </p:cNvPr>
          <p:cNvGrpSpPr/>
          <p:nvPr/>
        </p:nvGrpSpPr>
        <p:grpSpPr>
          <a:xfrm>
            <a:off x="2620241" y="1924512"/>
            <a:ext cx="6951518" cy="4575286"/>
            <a:chOff x="2620241" y="1924512"/>
            <a:chExt cx="6951518" cy="4575286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E8DEF1E6-637D-43DE-DAF5-D1FE4A1F8D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22889" y="1924512"/>
              <a:ext cx="6746222" cy="4105558"/>
            </a:xfrm>
            <a:prstGeom prst="rect">
              <a:avLst/>
            </a:prstGeom>
          </p:spPr>
        </p:pic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BAF51221-DD53-CF67-4F59-3C088AB8709D}"/>
                </a:ext>
              </a:extLst>
            </p:cNvPr>
            <p:cNvSpPr txBox="1"/>
            <p:nvPr/>
          </p:nvSpPr>
          <p:spPr>
            <a:xfrm>
              <a:off x="2620241" y="6130466"/>
              <a:ext cx="69515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+mj-lt"/>
                </a:rPr>
                <a:t>[1] Schematic drawing of a Zeiss imaging system for EUV lithography</a:t>
              </a:r>
              <a:endParaRPr lang="en-AT" dirty="0">
                <a:latin typeface="+mj-lt"/>
              </a:endParaRPr>
            </a:p>
          </p:txBody>
        </p:sp>
      </p:grpSp>
      <p:sp>
        <p:nvSpPr>
          <p:cNvPr id="59" name="Textfeld 58">
            <a:extLst>
              <a:ext uri="{FF2B5EF4-FFF2-40B4-BE49-F238E27FC236}">
                <a16:creationId xmlns:a16="http://schemas.microsoft.com/office/drawing/2014/main" id="{FAE86F7E-8F3A-942C-9BA2-5A5BDFDCBE35}"/>
              </a:ext>
            </a:extLst>
          </p:cNvPr>
          <p:cNvSpPr txBox="1"/>
          <p:nvPr/>
        </p:nvSpPr>
        <p:spPr>
          <a:xfrm>
            <a:off x="66674" y="2747197"/>
            <a:ext cx="2364799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light source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imaging system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wafer (our goal)</a:t>
            </a:r>
          </a:p>
        </p:txBody>
      </p:sp>
    </p:spTree>
    <p:extLst>
      <p:ext uri="{BB962C8B-B14F-4D97-AF65-F5344CB8AC3E}">
        <p14:creationId xmlns:p14="http://schemas.microsoft.com/office/powerpoint/2010/main" val="37007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55FDB-88CB-574C-A8FF-31D8C0795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6A07E2F7-A008-FDA8-838E-80698414651A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Application and Industry Adoption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739D043-4030-B02D-7BEB-4CC421E841AD}"/>
              </a:ext>
            </a:extLst>
          </p:cNvPr>
          <p:cNvSpPr txBox="1"/>
          <p:nvPr/>
        </p:nvSpPr>
        <p:spPr>
          <a:xfrm>
            <a:off x="66674" y="1276350"/>
            <a:ext cx="11972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How does it work? How does the end pattern get printed on the wafer?</a:t>
            </a:r>
          </a:p>
        </p:txBody>
      </p:sp>
      <p:sp>
        <p:nvSpPr>
          <p:cNvPr id="61" name="Foliennummernplatzhalter 60">
            <a:extLst>
              <a:ext uri="{FF2B5EF4-FFF2-40B4-BE49-F238E27FC236}">
                <a16:creationId xmlns:a16="http://schemas.microsoft.com/office/drawing/2014/main" id="{37DCE2E9-405F-D135-FB4E-31B012383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2</a:t>
            </a:fld>
            <a:endParaRPr lang="en-AT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1042428-D03E-8CDD-09C0-FE8B7B2857AA}"/>
              </a:ext>
            </a:extLst>
          </p:cNvPr>
          <p:cNvSpPr txBox="1"/>
          <p:nvPr/>
        </p:nvSpPr>
        <p:spPr>
          <a:xfrm>
            <a:off x="2087253" y="6169580"/>
            <a:ext cx="695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[2] EUV light is generated from the source</a:t>
            </a:r>
            <a:endParaRPr lang="en-AT" dirty="0">
              <a:latin typeface="+mj-lt"/>
            </a:endParaRPr>
          </a:p>
        </p:txBody>
      </p:sp>
      <p:pic>
        <p:nvPicPr>
          <p:cNvPr id="2" name="euv_frame_01">
            <a:hlinkClick r:id="" action="ppaction://media"/>
            <a:extLst>
              <a:ext uri="{FF2B5EF4-FFF2-40B4-BE49-F238E27FC236}">
                <a16:creationId xmlns:a16="http://schemas.microsoft.com/office/drawing/2014/main" id="{F09A9539-D71F-463B-3C2F-71E3536048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3136" y="1776187"/>
            <a:ext cx="7680000" cy="4320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13F985A-29C7-69B6-EC4F-870D96B46A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03580" y="1037661"/>
            <a:ext cx="1273402" cy="1273402"/>
          </a:xfrm>
          <a:prstGeom prst="rect">
            <a:avLst/>
          </a:prstGeom>
        </p:spPr>
      </p:pic>
      <p:pic>
        <p:nvPicPr>
          <p:cNvPr id="14" name="Grafik 13" descr="Ein Bild, das Grafiken, Schwarz, Grafikdesign, Design enthält.&#10;&#10;Automatisch generierte Beschreibung">
            <a:extLst>
              <a:ext uri="{FF2B5EF4-FFF2-40B4-BE49-F238E27FC236}">
                <a16:creationId xmlns:a16="http://schemas.microsoft.com/office/drawing/2014/main" id="{73B5FA11-FC91-D5C4-510F-C142CC9D54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03867" flipH="1">
            <a:off x="10344723" y="2722583"/>
            <a:ext cx="979449" cy="40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966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55FDB-88CB-574C-A8FF-31D8C0795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6A07E2F7-A008-FDA8-838E-80698414651A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Application and Industry Adoption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739D043-4030-B02D-7BEB-4CC421E841AD}"/>
              </a:ext>
            </a:extLst>
          </p:cNvPr>
          <p:cNvSpPr txBox="1"/>
          <p:nvPr/>
        </p:nvSpPr>
        <p:spPr>
          <a:xfrm>
            <a:off x="66674" y="1276350"/>
            <a:ext cx="11972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How does it work? How does the end pattern get printed on the wafer?</a:t>
            </a:r>
          </a:p>
        </p:txBody>
      </p:sp>
      <p:sp>
        <p:nvSpPr>
          <p:cNvPr id="61" name="Foliennummernplatzhalter 60">
            <a:extLst>
              <a:ext uri="{FF2B5EF4-FFF2-40B4-BE49-F238E27FC236}">
                <a16:creationId xmlns:a16="http://schemas.microsoft.com/office/drawing/2014/main" id="{37DCE2E9-405F-D135-FB4E-31B012383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3</a:t>
            </a:fld>
            <a:endParaRPr lang="en-AT"/>
          </a:p>
        </p:txBody>
      </p:sp>
      <p:pic>
        <p:nvPicPr>
          <p:cNvPr id="3" name="euv_frame_02">
            <a:hlinkClick r:id="" action="ppaction://media"/>
            <a:extLst>
              <a:ext uri="{FF2B5EF4-FFF2-40B4-BE49-F238E27FC236}">
                <a16:creationId xmlns:a16="http://schemas.microsoft.com/office/drawing/2014/main" id="{71FF56C0-FA24-D3BF-0A0B-BFA876828E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3136" y="1776187"/>
            <a:ext cx="7680000" cy="43200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11042428-D03E-8CDD-09C0-FE8B7B2857AA}"/>
              </a:ext>
            </a:extLst>
          </p:cNvPr>
          <p:cNvSpPr txBox="1"/>
          <p:nvPr/>
        </p:nvSpPr>
        <p:spPr>
          <a:xfrm>
            <a:off x="2087253" y="6169580"/>
            <a:ext cx="695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[3] Photons hit a multi-layer mirror called the collector</a:t>
            </a:r>
            <a:endParaRPr lang="en-AT" dirty="0">
              <a:latin typeface="+mj-lt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13F985A-29C7-69B6-EC4F-870D96B46A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03580" y="1037661"/>
            <a:ext cx="1273402" cy="1273402"/>
          </a:xfrm>
          <a:prstGeom prst="rect">
            <a:avLst/>
          </a:prstGeom>
        </p:spPr>
      </p:pic>
      <p:pic>
        <p:nvPicPr>
          <p:cNvPr id="14" name="Grafik 13" descr="Ein Bild, das Grafiken, Schwarz, Grafikdesign, Design enthält.&#10;&#10;Automatisch generierte Beschreibung">
            <a:extLst>
              <a:ext uri="{FF2B5EF4-FFF2-40B4-BE49-F238E27FC236}">
                <a16:creationId xmlns:a16="http://schemas.microsoft.com/office/drawing/2014/main" id="{73B5FA11-FC91-D5C4-510F-C142CC9D54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03867" flipH="1">
            <a:off x="10344723" y="2722583"/>
            <a:ext cx="979449" cy="40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372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55FDB-88CB-574C-A8FF-31D8C0795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6A07E2F7-A008-FDA8-838E-80698414651A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Application and Industry Adoption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739D043-4030-B02D-7BEB-4CC421E841AD}"/>
              </a:ext>
            </a:extLst>
          </p:cNvPr>
          <p:cNvSpPr txBox="1"/>
          <p:nvPr/>
        </p:nvSpPr>
        <p:spPr>
          <a:xfrm>
            <a:off x="66674" y="1276350"/>
            <a:ext cx="11972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How does it work? How does the end pattern get printed on the wafer?</a:t>
            </a:r>
          </a:p>
        </p:txBody>
      </p:sp>
      <p:sp>
        <p:nvSpPr>
          <p:cNvPr id="61" name="Foliennummernplatzhalter 60">
            <a:extLst>
              <a:ext uri="{FF2B5EF4-FFF2-40B4-BE49-F238E27FC236}">
                <a16:creationId xmlns:a16="http://schemas.microsoft.com/office/drawing/2014/main" id="{37DCE2E9-405F-D135-FB4E-31B012383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4</a:t>
            </a:fld>
            <a:endParaRPr lang="en-AT"/>
          </a:p>
        </p:txBody>
      </p:sp>
      <p:pic>
        <p:nvPicPr>
          <p:cNvPr id="2" name="euv_frame_03">
            <a:hlinkClick r:id="" action="ppaction://media"/>
            <a:extLst>
              <a:ext uri="{FF2B5EF4-FFF2-40B4-BE49-F238E27FC236}">
                <a16:creationId xmlns:a16="http://schemas.microsoft.com/office/drawing/2014/main" id="{FAC4AFC6-7EB4-181F-72DC-687F5A5842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3136" y="1776187"/>
            <a:ext cx="7680000" cy="43200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11042428-D03E-8CDD-09C0-FE8B7B2857AA}"/>
              </a:ext>
            </a:extLst>
          </p:cNvPr>
          <p:cNvSpPr txBox="1"/>
          <p:nvPr/>
        </p:nvSpPr>
        <p:spPr>
          <a:xfrm>
            <a:off x="2087253" y="6169580"/>
            <a:ext cx="695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[4] EUV light is shaped into a usable beam through additional optic</a:t>
            </a:r>
            <a:endParaRPr lang="en-AT" dirty="0">
              <a:latin typeface="+mj-lt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13F985A-29C7-69B6-EC4F-870D96B46A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03580" y="1037661"/>
            <a:ext cx="1273402" cy="1273402"/>
          </a:xfrm>
          <a:prstGeom prst="rect">
            <a:avLst/>
          </a:prstGeom>
        </p:spPr>
      </p:pic>
      <p:pic>
        <p:nvPicPr>
          <p:cNvPr id="14" name="Grafik 13" descr="Ein Bild, das Grafiken, Schwarz, Grafikdesign, Design enthält.&#10;&#10;Automatisch generierte Beschreibung">
            <a:extLst>
              <a:ext uri="{FF2B5EF4-FFF2-40B4-BE49-F238E27FC236}">
                <a16:creationId xmlns:a16="http://schemas.microsoft.com/office/drawing/2014/main" id="{73B5FA11-FC91-D5C4-510F-C142CC9D54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03867" flipH="1">
            <a:off x="10344723" y="2722583"/>
            <a:ext cx="979449" cy="40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982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55FDB-88CB-574C-A8FF-31D8C0795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6A07E2F7-A008-FDA8-838E-80698414651A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Application and Industry Adoption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739D043-4030-B02D-7BEB-4CC421E841AD}"/>
              </a:ext>
            </a:extLst>
          </p:cNvPr>
          <p:cNvSpPr txBox="1"/>
          <p:nvPr/>
        </p:nvSpPr>
        <p:spPr>
          <a:xfrm>
            <a:off x="66674" y="1276350"/>
            <a:ext cx="11972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How does it work? How does the end pattern get printed on the wafer?</a:t>
            </a:r>
          </a:p>
        </p:txBody>
      </p:sp>
      <p:sp>
        <p:nvSpPr>
          <p:cNvPr id="61" name="Foliennummernplatzhalter 60">
            <a:extLst>
              <a:ext uri="{FF2B5EF4-FFF2-40B4-BE49-F238E27FC236}">
                <a16:creationId xmlns:a16="http://schemas.microsoft.com/office/drawing/2014/main" id="{37DCE2E9-405F-D135-FB4E-31B012383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5</a:t>
            </a:fld>
            <a:endParaRPr lang="en-AT"/>
          </a:p>
        </p:txBody>
      </p:sp>
      <p:pic>
        <p:nvPicPr>
          <p:cNvPr id="3" name="euv_frame_04">
            <a:hlinkClick r:id="" action="ppaction://media"/>
            <a:extLst>
              <a:ext uri="{FF2B5EF4-FFF2-40B4-BE49-F238E27FC236}">
                <a16:creationId xmlns:a16="http://schemas.microsoft.com/office/drawing/2014/main" id="{A8DDDB1F-F9E2-3D85-7C6F-E87EEECA8A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3136" y="1776187"/>
            <a:ext cx="7680000" cy="43200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11042428-D03E-8CDD-09C0-FE8B7B2857AA}"/>
              </a:ext>
            </a:extLst>
          </p:cNvPr>
          <p:cNvSpPr txBox="1"/>
          <p:nvPr/>
        </p:nvSpPr>
        <p:spPr>
          <a:xfrm>
            <a:off x="2087253" y="6169580"/>
            <a:ext cx="695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[5] Pre-pulse laser hits the spherical tin droplet</a:t>
            </a:r>
            <a:endParaRPr lang="en-AT" dirty="0">
              <a:latin typeface="+mj-lt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13F985A-29C7-69B6-EC4F-870D96B46A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03580" y="1037661"/>
            <a:ext cx="1273402" cy="1273402"/>
          </a:xfrm>
          <a:prstGeom prst="rect">
            <a:avLst/>
          </a:prstGeom>
        </p:spPr>
      </p:pic>
      <p:pic>
        <p:nvPicPr>
          <p:cNvPr id="14" name="Grafik 13" descr="Ein Bild, das Grafiken, Schwarz, Grafikdesign, Design enthält.&#10;&#10;Automatisch generierte Beschreibung">
            <a:extLst>
              <a:ext uri="{FF2B5EF4-FFF2-40B4-BE49-F238E27FC236}">
                <a16:creationId xmlns:a16="http://schemas.microsoft.com/office/drawing/2014/main" id="{73B5FA11-FC91-D5C4-510F-C142CC9D54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03867" flipH="1">
            <a:off x="10344723" y="2722583"/>
            <a:ext cx="979449" cy="40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070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55FDB-88CB-574C-A8FF-31D8C0795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6A07E2F7-A008-FDA8-838E-80698414651A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Application and Industry Adoption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739D043-4030-B02D-7BEB-4CC421E841AD}"/>
              </a:ext>
            </a:extLst>
          </p:cNvPr>
          <p:cNvSpPr txBox="1"/>
          <p:nvPr/>
        </p:nvSpPr>
        <p:spPr>
          <a:xfrm>
            <a:off x="66674" y="1276350"/>
            <a:ext cx="11972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How does it work? How does the end pattern get printed on the wafer?</a:t>
            </a:r>
          </a:p>
        </p:txBody>
      </p:sp>
      <p:sp>
        <p:nvSpPr>
          <p:cNvPr id="61" name="Foliennummernplatzhalter 60">
            <a:extLst>
              <a:ext uri="{FF2B5EF4-FFF2-40B4-BE49-F238E27FC236}">
                <a16:creationId xmlns:a16="http://schemas.microsoft.com/office/drawing/2014/main" id="{37DCE2E9-405F-D135-FB4E-31B012383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6</a:t>
            </a:fld>
            <a:endParaRPr lang="en-AT"/>
          </a:p>
        </p:txBody>
      </p:sp>
      <p:pic>
        <p:nvPicPr>
          <p:cNvPr id="2" name="euv_frame_5">
            <a:hlinkClick r:id="" action="ppaction://media"/>
            <a:extLst>
              <a:ext uri="{FF2B5EF4-FFF2-40B4-BE49-F238E27FC236}">
                <a16:creationId xmlns:a16="http://schemas.microsoft.com/office/drawing/2014/main" id="{F7D15F7E-54FD-1ECE-9479-4F00D10814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3136" y="1776187"/>
            <a:ext cx="7680000" cy="43200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11042428-D03E-8CDD-09C0-FE8B7B2857AA}"/>
              </a:ext>
            </a:extLst>
          </p:cNvPr>
          <p:cNvSpPr txBox="1"/>
          <p:nvPr/>
        </p:nvSpPr>
        <p:spPr>
          <a:xfrm>
            <a:off x="2087253" y="6169580"/>
            <a:ext cx="695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[6] M</a:t>
            </a:r>
            <a:r>
              <a:rPr lang="en-GB" dirty="0"/>
              <a:t>ain pulse hits the tin droplet and vaporizes it (plasma)</a:t>
            </a:r>
            <a:endParaRPr lang="en-AT" dirty="0">
              <a:latin typeface="+mj-lt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13F985A-29C7-69B6-EC4F-870D96B46A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03580" y="1037661"/>
            <a:ext cx="1273402" cy="1273402"/>
          </a:xfrm>
          <a:prstGeom prst="rect">
            <a:avLst/>
          </a:prstGeom>
        </p:spPr>
      </p:pic>
      <p:pic>
        <p:nvPicPr>
          <p:cNvPr id="14" name="Grafik 13" descr="Ein Bild, das Grafiken, Schwarz, Grafikdesign, Design enthält.&#10;&#10;Automatisch generierte Beschreibung">
            <a:extLst>
              <a:ext uri="{FF2B5EF4-FFF2-40B4-BE49-F238E27FC236}">
                <a16:creationId xmlns:a16="http://schemas.microsoft.com/office/drawing/2014/main" id="{73B5FA11-FC91-D5C4-510F-C142CC9D54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03867" flipH="1">
            <a:off x="10344723" y="2722583"/>
            <a:ext cx="979449" cy="40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86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55FDB-88CB-574C-A8FF-31D8C0795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2739D043-4030-B02D-7BEB-4CC421E841AD}"/>
              </a:ext>
            </a:extLst>
          </p:cNvPr>
          <p:cNvSpPr txBox="1"/>
          <p:nvPr/>
        </p:nvSpPr>
        <p:spPr>
          <a:xfrm>
            <a:off x="66674" y="1276350"/>
            <a:ext cx="11972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What are examples of companies operating in this industry?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6A07E2F7-A008-FDA8-838E-80698414651A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Application and Industry Adoption</a:t>
            </a:r>
            <a:endParaRPr lang="en-AT" b="1" dirty="0"/>
          </a:p>
        </p:txBody>
      </p:sp>
      <p:sp>
        <p:nvSpPr>
          <p:cNvPr id="61" name="Foliennummernplatzhalter 60">
            <a:extLst>
              <a:ext uri="{FF2B5EF4-FFF2-40B4-BE49-F238E27FC236}">
                <a16:creationId xmlns:a16="http://schemas.microsoft.com/office/drawing/2014/main" id="{37DCE2E9-405F-D135-FB4E-31B012383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7</a:t>
            </a:fld>
            <a:endParaRPr lang="en-AT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1042428-D03E-8CDD-09C0-FE8B7B2857AA}"/>
              </a:ext>
            </a:extLst>
          </p:cNvPr>
          <p:cNvSpPr txBox="1"/>
          <p:nvPr/>
        </p:nvSpPr>
        <p:spPr>
          <a:xfrm>
            <a:off x="5088081" y="5927322"/>
            <a:ext cx="695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+mj-lt"/>
              </a:rPr>
              <a:t>[7] EUV lithography device</a:t>
            </a:r>
            <a:endParaRPr lang="en-AT" dirty="0">
              <a:latin typeface="+mj-lt"/>
            </a:endParaRPr>
          </a:p>
        </p:txBody>
      </p:sp>
      <p:pic>
        <p:nvPicPr>
          <p:cNvPr id="9" name="Grafik 8" descr="Ein Bild, das Screenshot, Design enthält.&#10;&#10;Automatisch generierte Beschreibung">
            <a:extLst>
              <a:ext uri="{FF2B5EF4-FFF2-40B4-BE49-F238E27FC236}">
                <a16:creationId xmlns:a16="http://schemas.microsoft.com/office/drawing/2014/main" id="{E86C2A7E-D15A-2983-DF31-AC8A7080B2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243" y="2081828"/>
            <a:ext cx="4414384" cy="3785799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A6538D1-EBB9-0275-B029-0460C6B41AF3}"/>
              </a:ext>
            </a:extLst>
          </p:cNvPr>
          <p:cNvSpPr txBox="1"/>
          <p:nvPr/>
        </p:nvSpPr>
        <p:spPr>
          <a:xfrm>
            <a:off x="66674" y="2487157"/>
            <a:ext cx="7464570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In manufacturing Lithography Systems</a:t>
            </a:r>
            <a:endParaRPr lang="en-GB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46289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2EFC3F9A-D532-ED87-5C30-5B7C989A6795}"/>
              </a:ext>
            </a:extLst>
          </p:cNvPr>
          <p:cNvSpPr txBox="1">
            <a:spLocks/>
          </p:cNvSpPr>
          <p:nvPr/>
        </p:nvSpPr>
        <p:spPr>
          <a:xfrm rot="16200000">
            <a:off x="5807301" y="-1305997"/>
            <a:ext cx="11902006" cy="4817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2500" b="1" dirty="0">
                <a:solidFill>
                  <a:schemeClr val="bg1">
                    <a:lumMod val="95000"/>
                  </a:schemeClr>
                </a:solidFill>
              </a:rPr>
              <a:t>Literature</a:t>
            </a:r>
            <a:endParaRPr lang="en-AT" sz="125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2035A40-F3C9-6C49-0D5F-9F4791F07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8</a:t>
            </a:fld>
            <a:endParaRPr lang="en-AT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7B99FEB6-AEF1-85F3-C35C-97E7B0EBC5AD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Literature</a:t>
            </a:r>
            <a:endParaRPr lang="en-AT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D532659-2834-3760-F563-0716D4DAA7E3}"/>
              </a:ext>
            </a:extLst>
          </p:cNvPr>
          <p:cNvSpPr txBox="1"/>
          <p:nvPr/>
        </p:nvSpPr>
        <p:spPr>
          <a:xfrm>
            <a:off x="266700" y="1465674"/>
            <a:ext cx="11201400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Dataset:</a:t>
            </a:r>
          </a:p>
          <a:p>
            <a:r>
              <a:rPr lang="en-GB" sz="2400" dirty="0" err="1"/>
              <a:t>Centers</a:t>
            </a:r>
            <a:r>
              <a:rPr lang="en-GB" sz="2400" dirty="0"/>
              <a:t> for Disease Control and Prevention: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https://www.cdc.gov/brfss/annual_data/annual_data.htm</a:t>
            </a:r>
          </a:p>
          <a:p>
            <a:r>
              <a:rPr lang="en-GB" sz="2400" dirty="0"/>
              <a:t>Kaggle Datasets:</a:t>
            </a:r>
            <a:endParaRPr lang="en-GB" sz="2400" dirty="0">
              <a:hlinkClick r:id="rId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https://www.kaggle.com/datasets/cdc/behavioral-risk-factor-surveillance-system</a:t>
            </a:r>
            <a:endParaRPr lang="en-GB" dirty="0">
              <a:solidFill>
                <a:srgbClr val="01377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https://www.kaggle.com/datasets/alexteboul/diabetes-health-indicators-dataset</a:t>
            </a:r>
            <a:endParaRPr lang="en-GB" dirty="0">
              <a:solidFill>
                <a:srgbClr val="01377F"/>
              </a:solidFill>
            </a:endParaRPr>
          </a:p>
          <a:p>
            <a:endParaRPr lang="en-GB" dirty="0"/>
          </a:p>
          <a:p>
            <a:r>
              <a:rPr lang="en-GB" sz="2800" b="1" dirty="0"/>
              <a:t>Material:</a:t>
            </a:r>
          </a:p>
          <a:p>
            <a:r>
              <a:rPr lang="en-GB" sz="2400" dirty="0"/>
              <a:t>Statistical Learning with Python, Stanford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https://www.youtube.com/playlist?list=PLoROMvodv4rPP6braWoRt5UCXYZ71GZIQ</a:t>
            </a:r>
            <a:endParaRPr lang="en-GB" dirty="0">
              <a:solidFill>
                <a:srgbClr val="01377F"/>
              </a:solidFill>
            </a:endParaRPr>
          </a:p>
          <a:p>
            <a:endParaRPr lang="en-GB" dirty="0"/>
          </a:p>
          <a:p>
            <a:r>
              <a:rPr lang="en-GB" sz="2400" dirty="0"/>
              <a:t>Python Libraries: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https://scikit-learn.org/</a:t>
            </a:r>
            <a:endParaRPr lang="en-GB" dirty="0">
              <a:solidFill>
                <a:srgbClr val="01377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https://imbalanced-learn.org/stable/under_sampling.html</a:t>
            </a:r>
            <a:endParaRPr lang="en-GB" dirty="0">
              <a:solidFill>
                <a:srgbClr val="01377F"/>
              </a:solidFill>
            </a:endParaRPr>
          </a:p>
          <a:p>
            <a:r>
              <a:rPr lang="en-GB" sz="2400" dirty="0"/>
              <a:t>More on Random Forest: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https://www.geeksforgeeks.org/random-forest-algorithm-in-machine-learning/</a:t>
            </a:r>
            <a:endParaRPr lang="en-GB" dirty="0">
              <a:solidFill>
                <a:srgbClr val="01377F"/>
              </a:solidFill>
            </a:endParaRPr>
          </a:p>
          <a:p>
            <a:endParaRPr lang="en-GB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BC6CC16-9360-0E44-8AC5-1A294D94D799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From the Web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14858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493</Words>
  <Application>Microsoft Office PowerPoint</Application>
  <PresentationFormat>Breitbild</PresentationFormat>
  <Paragraphs>66</Paragraphs>
  <Slides>8</Slides>
  <Notes>7</Notes>
  <HiddenSlides>0</HiddenSlides>
  <MMClips>5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Aptos Display</vt:lpstr>
      <vt:lpstr>Arial</vt:lpstr>
      <vt:lpstr>Aptos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PLAKU Braian</dc:creator>
  <cp:lastModifiedBy>PLAKU Braian</cp:lastModifiedBy>
  <cp:revision>75</cp:revision>
  <dcterms:created xsi:type="dcterms:W3CDTF">2024-10-07T05:42:42Z</dcterms:created>
  <dcterms:modified xsi:type="dcterms:W3CDTF">2024-12-02T09:00:37Z</dcterms:modified>
</cp:coreProperties>
</file>

<file path=docProps/thumbnail.jpeg>
</file>